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93" r:id="rId1"/>
  </p:sldMasterIdLst>
  <p:notesMasterIdLst>
    <p:notesMasterId r:id="rId19"/>
  </p:notesMasterIdLst>
  <p:handoutMasterIdLst>
    <p:handoutMasterId r:id="rId20"/>
  </p:handoutMasterIdLst>
  <p:sldIdLst>
    <p:sldId id="655" r:id="rId2"/>
    <p:sldId id="635" r:id="rId3"/>
    <p:sldId id="630" r:id="rId4"/>
    <p:sldId id="671" r:id="rId5"/>
    <p:sldId id="672" r:id="rId6"/>
    <p:sldId id="676" r:id="rId7"/>
    <p:sldId id="662" r:id="rId8"/>
    <p:sldId id="664" r:id="rId9"/>
    <p:sldId id="680" r:id="rId10"/>
    <p:sldId id="667" r:id="rId11"/>
    <p:sldId id="679" r:id="rId12"/>
    <p:sldId id="675" r:id="rId13"/>
    <p:sldId id="677" r:id="rId14"/>
    <p:sldId id="678" r:id="rId15"/>
    <p:sldId id="673" r:id="rId16"/>
    <p:sldId id="658" r:id="rId17"/>
    <p:sldId id="669" r:id="rId18"/>
  </p:sldIdLst>
  <p:sldSz cx="9144000" cy="6858000" type="screen4x3"/>
  <p:notesSz cx="6797675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2">
          <p15:clr>
            <a:srgbClr val="A4A3A4"/>
          </p15:clr>
        </p15:guide>
        <p15:guide id="2" pos="3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FF3300"/>
    <a:srgbClr val="BBE0E3"/>
    <a:srgbClr val="FF0066"/>
    <a:srgbClr val="0000CC"/>
    <a:srgbClr val="FFFF00"/>
    <a:srgbClr val="CCFFFF"/>
    <a:srgbClr val="CCFF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90493" autoAdjust="0"/>
  </p:normalViewPr>
  <p:slideViewPr>
    <p:cSldViewPr snapToGrid="0">
      <p:cViewPr varScale="1">
        <p:scale>
          <a:sx n="116" d="100"/>
          <a:sy n="116" d="100"/>
        </p:scale>
        <p:origin x="1086" y="108"/>
      </p:cViewPr>
      <p:guideLst>
        <p:guide orient="horz" pos="2162"/>
        <p:guide pos="3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Лист1!$A$2:$A$5</c:f>
              <c:strCache>
                <c:ptCount val="3"/>
                <c:pt idx="0">
                  <c:v>Уголь                                   тон.</c:v>
                </c:pt>
                <c:pt idx="1">
                  <c:v>Пеллеты, тон.</c:v>
                </c:pt>
                <c:pt idx="2">
                  <c:v>Дрова м3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831</c:v>
                </c:pt>
                <c:pt idx="1">
                  <c:v>615</c:v>
                </c:pt>
                <c:pt idx="2">
                  <c:v>2500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F83-42A3-8CF8-4A5834F3FE2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Уголь                                   тон.</c:v>
                </c:pt>
                <c:pt idx="1">
                  <c:v>Пеллеты, тон.</c:v>
                </c:pt>
                <c:pt idx="2">
                  <c:v>Дрова м3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831</c:v>
                </c:pt>
                <c:pt idx="1">
                  <c:v>615</c:v>
                </c:pt>
                <c:pt idx="2">
                  <c:v>2500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F83-42A3-8CF8-4A5834F3FE2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Уголь                                   тон.</c:v>
                </c:pt>
                <c:pt idx="1">
                  <c:v>Пеллеты, тон.</c:v>
                </c:pt>
                <c:pt idx="2">
                  <c:v>Дрова м3</c:v>
                </c:pt>
              </c:strCache>
            </c:strRef>
          </c:cat>
          <c:val>
            <c:numRef>
              <c:f>Лист1!$D$2:$D$5</c:f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F83-42A3-8CF8-4A5834F3FE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3596952"/>
        <c:axId val="203593032"/>
      </c:barChart>
      <c:catAx>
        <c:axId val="2035969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3593032"/>
        <c:crosses val="autoZero"/>
        <c:auto val="1"/>
        <c:lblAlgn val="ctr"/>
        <c:lblOffset val="100"/>
        <c:noMultiLvlLbl val="0"/>
      </c:catAx>
      <c:valAx>
        <c:axId val="2035930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359695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87404078084325432"/>
          <c:y val="0.48853664125317675"/>
          <c:w val="0.12595921915674568"/>
          <c:h val="0.1102280964879390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589671104829124E-2"/>
          <c:y val="2.9100529100529089E-2"/>
          <c:w val="8.9754445385267098E-2"/>
          <c:h val="0.140211640211640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3"/>
                <c:pt idx="0">
                  <c:v>Средства теплогенерирующих организаций </c:v>
                </c:pt>
                <c:pt idx="1">
                  <c:v>Средства бюджета Верещагинского городского округа</c:v>
                </c:pt>
                <c:pt idx="2">
                  <c:v>Внебюджетные источники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491-41FF-8301-66238935B5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153852182338539"/>
          <c:y val="2.3164985424457527E-2"/>
          <c:w val="0.70337615304708112"/>
          <c:h val="0.553348267999846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Средства организаций (план,             тыс.руб.)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096106473408023E-2"/>
                  <c:y val="3.86300436657197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DC84-4D39-864A-0A284ED4940F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8.1850665458800057E-3"/>
                  <c:y val="-8.220191087079817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DC84-4D39-864A-0A284ED4940F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4733119782583889E-2"/>
                  <c:y val="-4.11009554353990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DC84-4D39-864A-0A284ED4940F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1459093164231948E-2"/>
                  <c:y val="3.2864582869801399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DC84-4D39-864A-0A284ED4940F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1.473311978258388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CAB2-448B-8468-D7E30AD87EAF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Лист1!$A$2:$A$9</c:f>
              <c:strCache>
                <c:ptCount val="8"/>
                <c:pt idx="0">
                  <c:v>МУП "ВТС"</c:v>
                </c:pt>
                <c:pt idx="1">
                  <c:v>МУП "Водоканал"</c:v>
                </c:pt>
                <c:pt idx="2">
                  <c:v>МУП "Зюкайка ЖКХ"</c:v>
                </c:pt>
                <c:pt idx="3">
                  <c:v>МКУ "ХЭГ"</c:v>
                </c:pt>
                <c:pt idx="4">
                  <c:v>МУП "КЖКХ" (с. Сепыч)</c:v>
                </c:pt>
                <c:pt idx="5">
                  <c:v>Средства предприятий</c:v>
                </c:pt>
                <c:pt idx="6">
                  <c:v>Бюджетные средства</c:v>
                </c:pt>
                <c:pt idx="7">
                  <c:v>Всего по округу</c:v>
                </c:pt>
              </c:strCache>
            </c:strRef>
          </c:cat>
          <c:val>
            <c:numRef>
              <c:f>Лист1!$B$2:$B$9</c:f>
              <c:numCache>
                <c:formatCode>0.0</c:formatCode>
                <c:ptCount val="8"/>
                <c:pt idx="0" formatCode="General">
                  <c:v>3950.6</c:v>
                </c:pt>
                <c:pt idx="1">
                  <c:v>1069.5999999999999</c:v>
                </c:pt>
                <c:pt idx="2" formatCode="General">
                  <c:v>1033.3</c:v>
                </c:pt>
                <c:pt idx="3">
                  <c:v>74.3</c:v>
                </c:pt>
                <c:pt idx="4">
                  <c:v>2849.9</c:v>
                </c:pt>
                <c:pt idx="5">
                  <c:v>8977.7000000000007</c:v>
                </c:pt>
                <c:pt idx="6" formatCode="General">
                  <c:v>10522.9</c:v>
                </c:pt>
                <c:pt idx="7">
                  <c:v>19500.599999999999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E86-4CF6-AC6F-B4A52627262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Средства организаций (факт,             тыс.руб.)                      на 15.09.22                                   </c:v>
                </c:pt>
              </c:strCache>
            </c:strRef>
          </c:tx>
          <c:invertIfNegative val="0"/>
          <c:cat>
            <c:strRef>
              <c:f>Лист1!$A$2:$A$9</c:f>
              <c:strCache>
                <c:ptCount val="8"/>
                <c:pt idx="0">
                  <c:v>МУП "ВТС"</c:v>
                </c:pt>
                <c:pt idx="1">
                  <c:v>МУП "Водоканал"</c:v>
                </c:pt>
                <c:pt idx="2">
                  <c:v>МУП "Зюкайка ЖКХ"</c:v>
                </c:pt>
                <c:pt idx="3">
                  <c:v>МКУ "ХЭГ"</c:v>
                </c:pt>
                <c:pt idx="4">
                  <c:v>МУП "КЖКХ" (с. Сепыч)</c:v>
                </c:pt>
                <c:pt idx="5">
                  <c:v>Средства предприятий</c:v>
                </c:pt>
                <c:pt idx="6">
                  <c:v>Бюджетные средства</c:v>
                </c:pt>
                <c:pt idx="7">
                  <c:v>Всего по округу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3950.6</c:v>
                </c:pt>
                <c:pt idx="1">
                  <c:v>1069.5999999999999</c:v>
                </c:pt>
                <c:pt idx="2">
                  <c:v>1033.3</c:v>
                </c:pt>
                <c:pt idx="3" formatCode="0.0">
                  <c:v>74.3</c:v>
                </c:pt>
                <c:pt idx="4">
                  <c:v>2849.9</c:v>
                </c:pt>
                <c:pt idx="5">
                  <c:v>8977.7000000000007</c:v>
                </c:pt>
                <c:pt idx="6">
                  <c:v>10522.9</c:v>
                </c:pt>
                <c:pt idx="7" formatCode="0.0">
                  <c:v>19500.599999999999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E86-4CF6-AC6F-B4A5262726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3594600"/>
        <c:axId val="203599696"/>
      </c:barChart>
      <c:catAx>
        <c:axId val="203594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03599696"/>
        <c:crosses val="autoZero"/>
        <c:auto val="1"/>
        <c:lblAlgn val="ctr"/>
        <c:lblOffset val="100"/>
        <c:noMultiLvlLbl val="0"/>
      </c:catAx>
      <c:valAx>
        <c:axId val="2035996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359460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0600992700338581"/>
          <c:y val="0.11408091888999303"/>
          <c:w val="0.18331391044970044"/>
          <c:h val="0.40533330785108185"/>
        </c:manualLayout>
      </c:layout>
      <c:overlay val="0"/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состоянию </a:t>
            </a:r>
          </a:p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01.11.2023, всего: </a:t>
            </a:r>
          </a:p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102 млн.руб.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9941860465116282E-3"/>
          <c:y val="0.10310598499131272"/>
          <c:w val="0.99200581395348908"/>
          <c:h val="0.6525682969206314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AA3-49FE-8360-BE9E925BA64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6AA3-49FE-8360-BE9E925BA64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AA3-49FE-8360-BE9E925BA64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6AA3-49FE-8360-BE9E925BA64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AA3-49FE-8360-BE9E925BA64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6AA3-49FE-8360-BE9E925BA64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AA3-49FE-8360-BE9E925BA64E}"/>
              </c:ext>
            </c:extLst>
          </c:dPt>
          <c:dLbls>
            <c:dLbl>
              <c:idx val="0"/>
              <c:layout>
                <c:manualLayout>
                  <c:x val="-0.16765079941860453"/>
                  <c:y val="-8.50397397508410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6AA3-49FE-8360-BE9E925BA64E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6607928664621871"/>
                  <c:y val="-0.135378544231266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6AA3-49FE-8360-BE9E925BA64E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AA3-49FE-8360-BE9E925BA64E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6AA3-49FE-8360-BE9E925BA64E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6AA3-49FE-8360-BE9E925BA64E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6AA3-49FE-8360-BE9E925BA64E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0.10687765137642678"/>
                  <c:y val="-1.69827363128904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6AA3-49FE-8360-BE9E925BA64E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МУП "Теплосети"</c:v>
                </c:pt>
                <c:pt idx="1">
                  <c:v>МУП "Водоканал"</c:v>
                </c:pt>
                <c:pt idx="2">
                  <c:v>МУП "Зюкайка ЖКХ"</c:v>
                </c:pt>
                <c:pt idx="3">
                  <c:v>МУП "Сепычевский КЖКХ"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63.8</c:v>
                </c:pt>
                <c:pt idx="1">
                  <c:v>28.5</c:v>
                </c:pt>
                <c:pt idx="2">
                  <c:v>8.8000000000000007</c:v>
                </c:pt>
                <c:pt idx="3">
                  <c:v>0.9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AA3-49FE-8360-BE9E925BA6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63748056190106517"/>
          <c:w val="0.99432976607159751"/>
          <c:h val="0.346646488378817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0" i="0" baseline="0" dirty="0" smtClean="0">
                <a:effectLst/>
              </a:rPr>
              <a:t>По состоянию </a:t>
            </a:r>
            <a:endParaRPr lang="ru-RU" sz="2000" dirty="0" smtClean="0">
              <a:effectLst/>
            </a:endParaRPr>
          </a:p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0" i="0" baseline="0" dirty="0" smtClean="0">
                <a:effectLst/>
              </a:rPr>
              <a:t>на 01.11.2022, всего: </a:t>
            </a:r>
          </a:p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0" i="0" baseline="0" dirty="0" smtClean="0">
                <a:effectLst/>
              </a:rPr>
              <a:t>98,4 млн. руб.</a:t>
            </a:r>
          </a:p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800" b="0" i="0" baseline="0" dirty="0" smtClean="0">
                <a:effectLst/>
              </a:rPr>
              <a:t> </a:t>
            </a:r>
            <a:endParaRPr lang="ru-RU" sz="2000" dirty="0">
              <a:effectLst/>
            </a:endParaRPr>
          </a:p>
        </c:rich>
      </c:tx>
      <c:layout>
        <c:manualLayout>
          <c:xMode val="edge"/>
          <c:yMode val="edge"/>
          <c:x val="0.20876542245906721"/>
          <c:y val="2.0387863840480233E-3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9941860465116282E-3"/>
          <c:y val="0.10310598499131272"/>
          <c:w val="0.99200581395348908"/>
          <c:h val="0.6525682969206314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4AF-473C-9A52-94D47878A23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4AF-473C-9A52-94D47878A23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4AF-473C-9A52-94D47878A23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4AF-473C-9A52-94D47878A23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4AF-473C-9A52-94D47878A23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4AF-473C-9A52-94D47878A230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34AF-473C-9A52-94D47878A230}"/>
              </c:ext>
            </c:extLst>
          </c:dPt>
          <c:dLbls>
            <c:dLbl>
              <c:idx val="0"/>
              <c:layout>
                <c:manualLayout>
                  <c:x val="-0.18138540039291676"/>
                  <c:y val="-0.166256974178577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4AF-473C-9A52-94D47878A230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2178256947149599"/>
                  <c:y val="-6.6936841937109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34AF-473C-9A52-94D47878A230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34AF-473C-9A52-94D47878A230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34AF-473C-9A52-94D47878A230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9.2105738431979681E-2"/>
                  <c:y val="4.51834961833910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34AF-473C-9A52-94D47878A230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.17343405926108893"/>
                  <c:y val="-1.7438277104260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34AF-473C-9A52-94D47878A230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0.16181591310755725"/>
                  <c:y val="2.381870473954762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34AF-473C-9A52-94D47878A230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МУП "Теплосети"</c:v>
                </c:pt>
                <c:pt idx="1">
                  <c:v>МУП "Водоканал"</c:v>
                </c:pt>
                <c:pt idx="2">
                  <c:v>МУП "Зюкайка ЖКХ"</c:v>
                </c:pt>
                <c:pt idx="3">
                  <c:v>МУП "ЗТС"</c:v>
                </c:pt>
                <c:pt idx="4">
                  <c:v>Пермский участок ТВС</c:v>
                </c:pt>
                <c:pt idx="5">
                  <c:v>МУП "Сепычевское КЖКХ"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63.5</c:v>
                </c:pt>
                <c:pt idx="1">
                  <c:v>22.4</c:v>
                </c:pt>
                <c:pt idx="2">
                  <c:v>5.9</c:v>
                </c:pt>
                <c:pt idx="3">
                  <c:v>4.2</c:v>
                </c:pt>
                <c:pt idx="4">
                  <c:v>1.5</c:v>
                </c:pt>
                <c:pt idx="5">
                  <c:v>0.9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34AF-473C-9A52-94D47878A2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5.5348913507904517E-2"/>
          <c:y val="0.6550605795573945"/>
          <c:w val="0.89148653655525356"/>
          <c:h val="0.329066374191833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0" i="0" u="none" strike="noStrike" baseline="0" dirty="0" smtClean="0">
                <a:effectLst/>
              </a:rPr>
              <a:t>По состоянию</a:t>
            </a:r>
          </a:p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0" i="0" u="none" strike="noStrike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01.11.2023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35,27</a:t>
            </a:r>
            <a:r>
              <a:rPr lang="ru-RU" sz="20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млн.руб.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34206869332137968"/>
          <c:y val="2.2053722520757849E-3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9941860465116282E-3"/>
          <c:y val="0.10310598499131272"/>
          <c:w val="0.99200581395348908"/>
          <c:h val="0.6525682969206314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AA3-49FE-8360-BE9E925BA64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6AA3-49FE-8360-BE9E925BA64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AA3-49FE-8360-BE9E925BA64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6AA3-49FE-8360-BE9E925BA64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AA3-49FE-8360-BE9E925BA64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6AA3-49FE-8360-BE9E925BA64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AA3-49FE-8360-BE9E925BA64E}"/>
              </c:ext>
            </c:extLst>
          </c:dPt>
          <c:dLbls>
            <c:dLbl>
              <c:idx val="0"/>
              <c:layout>
                <c:manualLayout>
                  <c:x val="-0.1960019046628298"/>
                  <c:y val="-0.126941747783557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6AA3-49FE-8360-BE9E925BA64E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3489307925625282"/>
                  <c:y val="5.20780423935061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6AA3-49FE-8360-BE9E925BA64E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AA3-49FE-8360-BE9E925BA64E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6AA3-49FE-8360-BE9E925BA64E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6AA3-49FE-8360-BE9E925BA64E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6AA3-49FE-8360-BE9E925BA64E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0.10687765137642678"/>
                  <c:y val="-1.69827363128904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6AA3-49FE-8360-BE9E925BA64E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МУП "Теплосети"</c:v>
                </c:pt>
                <c:pt idx="1">
                  <c:v>МУП "Зюкайка ЖКХ"</c:v>
                </c:pt>
                <c:pt idx="2">
                  <c:v>МУП "Сепычевский КЖКХ"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27.8</c:v>
                </c:pt>
                <c:pt idx="1">
                  <c:v>7.42</c:v>
                </c:pt>
                <c:pt idx="2">
                  <c:v>0.05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AA3-49FE-8360-BE9E925BA6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63748056190106517"/>
          <c:w val="0.99432976607159751"/>
          <c:h val="0.346646488378817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0" i="0" baseline="0" dirty="0" smtClean="0">
                <a:effectLst/>
              </a:rPr>
              <a:t>По состоянию</a:t>
            </a:r>
            <a:endParaRPr lang="ru-RU" sz="2000" dirty="0" smtClean="0">
              <a:effectLst/>
            </a:endParaRPr>
          </a:p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0" i="0" baseline="0" dirty="0" smtClean="0">
                <a:effectLst/>
              </a:rPr>
              <a:t>На 01.11.2022: </a:t>
            </a:r>
          </a:p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0" i="0" baseline="0" dirty="0" smtClean="0">
                <a:effectLst/>
              </a:rPr>
              <a:t>89,3 млн. руб.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34569905811149482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9941860465116282E-3"/>
          <c:y val="0.10310598499131272"/>
          <c:w val="0.99200581395348908"/>
          <c:h val="0.6525682969206314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4AF-473C-9A52-94D47878A23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4AF-473C-9A52-94D47878A23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4AF-473C-9A52-94D47878A23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4AF-473C-9A52-94D47878A23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4AF-473C-9A52-94D47878A23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4AF-473C-9A52-94D47878A230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34AF-473C-9A52-94D47878A230}"/>
              </c:ext>
            </c:extLst>
          </c:dPt>
          <c:dLbls>
            <c:dLbl>
              <c:idx val="0"/>
              <c:layout>
                <c:manualLayout>
                  <c:x val="-0.21984218874063968"/>
                  <c:y val="2.53457258121918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4AF-473C-9A52-94D47878A230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2616528070102962"/>
                  <c:y val="-0.150004240274576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34AF-473C-9A52-94D47878A230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34AF-473C-9A52-94D47878A230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34AF-473C-9A52-94D47878A230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34AF-473C-9A52-94D47878A230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34AF-473C-9A52-94D47878A230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0.10687765137642678"/>
                  <c:y val="-1.69827363128904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34AF-473C-9A52-94D47878A230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МУП "Теплосети"</c:v>
                </c:pt>
                <c:pt idx="1">
                  <c:v>МУП "ЗТС"</c:v>
                </c:pt>
                <c:pt idx="2">
                  <c:v>МУП "Зюкайка ЖКХ"</c:v>
                </c:pt>
                <c:pt idx="3">
                  <c:v>МУП "Сепычевское КЖКХ"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42.6</c:v>
                </c:pt>
                <c:pt idx="1">
                  <c:v>35.4</c:v>
                </c:pt>
                <c:pt idx="2">
                  <c:v>10.8</c:v>
                </c:pt>
                <c:pt idx="3">
                  <c:v>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34AF-473C-9A52-94D47878A2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5.5348913507904517E-2"/>
          <c:y val="0.6550605795573945"/>
          <c:w val="0.89148653655525356"/>
          <c:h val="0.329066374191833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4972" cy="49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7" tIns="46033" rIns="92067" bIns="46033" numCol="1" anchor="t" anchorCtr="0" compatLnSpc="1">
            <a:prstTxWarp prst="textNoShape">
              <a:avLst/>
            </a:prstTxWarp>
          </a:bodyPr>
          <a:lstStyle>
            <a:lvl1pPr defTabSz="920526">
              <a:defRPr b="1">
                <a:latin typeface="Arial Black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703" y="2"/>
            <a:ext cx="2944972" cy="49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7" tIns="46033" rIns="92067" bIns="46033" numCol="1" anchor="t" anchorCtr="0" compatLnSpc="1">
            <a:prstTxWarp prst="textNoShape">
              <a:avLst/>
            </a:prstTxWarp>
          </a:bodyPr>
          <a:lstStyle>
            <a:lvl1pPr algn="r" defTabSz="920526">
              <a:defRPr b="1">
                <a:latin typeface="Arial Black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79424"/>
            <a:ext cx="2944972" cy="49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7" tIns="46033" rIns="92067" bIns="46033" numCol="1" anchor="b" anchorCtr="0" compatLnSpc="1">
            <a:prstTxWarp prst="textNoShape">
              <a:avLst/>
            </a:prstTxWarp>
          </a:bodyPr>
          <a:lstStyle>
            <a:lvl1pPr defTabSz="920526">
              <a:defRPr b="1">
                <a:latin typeface="Arial Black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1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703" y="9379424"/>
            <a:ext cx="2944972" cy="49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7" tIns="46033" rIns="92067" bIns="46033" numCol="1" anchor="b" anchorCtr="0" compatLnSpc="1">
            <a:prstTxWarp prst="textNoShape">
              <a:avLst/>
            </a:prstTxWarp>
          </a:bodyPr>
          <a:lstStyle>
            <a:lvl1pPr algn="r" defTabSz="920526">
              <a:defRPr b="1">
                <a:latin typeface="Arial Black" pitchFamily="34" charset="0"/>
              </a:defRPr>
            </a:lvl1pPr>
          </a:lstStyle>
          <a:p>
            <a:pPr>
              <a:defRPr/>
            </a:pPr>
            <a:fld id="{4CC6D6EF-A3F2-4F6D-96F7-2E63FF7744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691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4972" cy="49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7" tIns="46033" rIns="92067" bIns="46033" numCol="1" anchor="t" anchorCtr="0" compatLnSpc="1">
            <a:prstTxWarp prst="textNoShape">
              <a:avLst/>
            </a:prstTxWarp>
          </a:bodyPr>
          <a:lstStyle>
            <a:lvl1pPr defTabSz="920526"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119" y="2"/>
            <a:ext cx="2944971" cy="49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7" tIns="46033" rIns="92067" bIns="46033" numCol="1" anchor="t" anchorCtr="0" compatLnSpc="1">
            <a:prstTxWarp prst="textNoShape">
              <a:avLst/>
            </a:prstTxWarp>
          </a:bodyPr>
          <a:lstStyle>
            <a:lvl1pPr algn="r" defTabSz="920526"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19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1" y="4689712"/>
            <a:ext cx="5438456" cy="44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7" tIns="46033" rIns="92067" bIns="460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519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77849"/>
            <a:ext cx="2944972" cy="49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7" tIns="46033" rIns="92067" bIns="46033" numCol="1" anchor="b" anchorCtr="0" compatLnSpc="1">
            <a:prstTxWarp prst="textNoShape">
              <a:avLst/>
            </a:prstTxWarp>
          </a:bodyPr>
          <a:lstStyle>
            <a:lvl1pPr defTabSz="920526"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19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19" y="9377849"/>
            <a:ext cx="2944971" cy="49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7" tIns="46033" rIns="92067" bIns="46033" numCol="1" anchor="b" anchorCtr="0" compatLnSpc="1">
            <a:prstTxWarp prst="textNoShape">
              <a:avLst/>
            </a:prstTxWarp>
          </a:bodyPr>
          <a:lstStyle>
            <a:lvl1pPr algn="r" defTabSz="920526"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CA742F8-7D25-4E3E-A789-11EB99460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2984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dirty="0" smtClean="0">
              <a:latin typeface="Arial" charset="0"/>
            </a:endParaRPr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147"/>
            <a:fld id="{CFCAE037-1739-4BC0-8018-C161F1ABC857}" type="slidenum">
              <a:rPr lang="ru-RU" altLang="ru-RU" smtClean="0">
                <a:latin typeface="Arial" charset="0"/>
              </a:rPr>
              <a:pPr defTabSz="920147"/>
              <a:t>2</a:t>
            </a:fld>
            <a:endParaRPr lang="ru-RU" altLang="ru-RU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394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>
              <a:latin typeface="Arial" charset="0"/>
            </a:endParaRP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147"/>
            <a:fld id="{C7E9C34A-42BA-418A-B28C-97AD79F42DCF}" type="slidenum">
              <a:rPr lang="ru-RU" altLang="ru-RU" smtClean="0">
                <a:latin typeface="Arial" charset="0"/>
              </a:rPr>
              <a:pPr defTabSz="920147"/>
              <a:t>3</a:t>
            </a:fld>
            <a:endParaRPr lang="ru-RU" altLang="ru-RU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457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EAADCFF5-F280-4B00-A442-EFD04602613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22109F44-DE8E-44E7-849B-66CA98DA94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834821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CFF5-F280-4B00-A442-EFD04602613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09F44-DE8E-44E7-849B-66CA98DA94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469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CFF5-F280-4B00-A442-EFD04602613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09F44-DE8E-44E7-849B-66CA98DA94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751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CFF5-F280-4B00-A442-EFD04602613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09F44-DE8E-44E7-849B-66CA98DA94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170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CFF5-F280-4B00-A442-EFD04602613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09F44-DE8E-44E7-849B-66CA98DA94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996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CFF5-F280-4B00-A442-EFD04602613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09F44-DE8E-44E7-849B-66CA98DA94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692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CFF5-F280-4B00-A442-EFD04602613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09F44-DE8E-44E7-849B-66CA98DA94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2130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CFF5-F280-4B00-A442-EFD04602613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09F44-DE8E-44E7-849B-66CA98DA94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7786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CFF5-F280-4B00-A442-EFD04602613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09F44-DE8E-44E7-849B-66CA98DA94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149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EAADCFF5-F280-4B00-A442-EFD04602613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22109F44-DE8E-44E7-849B-66CA98DA94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480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CFF5-F280-4B00-A442-EFD04602613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22109F44-DE8E-44E7-849B-66CA98DA94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08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CFF5-F280-4B00-A442-EFD04602613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09F44-DE8E-44E7-849B-66CA98DA94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114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CFF5-F280-4B00-A442-EFD04602613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09F44-DE8E-44E7-849B-66CA98DA94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976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CFF5-F280-4B00-A442-EFD04602613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09F44-DE8E-44E7-849B-66CA98DA94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22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CFF5-F280-4B00-A442-EFD04602613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09F44-DE8E-44E7-849B-66CA98DA94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266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CFF5-F280-4B00-A442-EFD04602613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09F44-DE8E-44E7-849B-66CA98DA94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569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CFF5-F280-4B00-A442-EFD04602613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09F44-DE8E-44E7-849B-66CA98DA94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74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harpenSoften amount="-6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AADCFF5-F280-4B00-A442-EFD04602613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2109F44-DE8E-44E7-849B-66CA98DA94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185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4" r:id="rId1"/>
    <p:sldLayoutId id="2147484195" r:id="rId2"/>
    <p:sldLayoutId id="2147484196" r:id="rId3"/>
    <p:sldLayoutId id="2147484197" r:id="rId4"/>
    <p:sldLayoutId id="2147484198" r:id="rId5"/>
    <p:sldLayoutId id="2147484199" r:id="rId6"/>
    <p:sldLayoutId id="2147484200" r:id="rId7"/>
    <p:sldLayoutId id="2147484201" r:id="rId8"/>
    <p:sldLayoutId id="2147484202" r:id="rId9"/>
    <p:sldLayoutId id="2147484203" r:id="rId10"/>
    <p:sldLayoutId id="2147484204" r:id="rId11"/>
    <p:sldLayoutId id="2147484205" r:id="rId12"/>
    <p:sldLayoutId id="2147484206" r:id="rId13"/>
    <p:sldLayoutId id="2147484207" r:id="rId14"/>
    <p:sldLayoutId id="2147484208" r:id="rId15"/>
    <p:sldLayoutId id="2147484209" r:id="rId16"/>
    <p:sldLayoutId id="214748421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7811" y="1712422"/>
            <a:ext cx="8384178" cy="34580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Подготовка объектов жилищно-коммунального хозяйства и социальной </a:t>
            </a:r>
            <a:r>
              <a:rPr lang="ru-RU" sz="3600" b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сферы Верещагинского городского округа</a:t>
            </a:r>
            <a:r>
              <a:rPr lang="ru-RU" sz="3600" b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к  отопительному периоду</a:t>
            </a:r>
            <a:br>
              <a:rPr lang="ru-RU" sz="3600" b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2023-2024 годов</a:t>
            </a:r>
            <a:br>
              <a:rPr lang="ru-RU" sz="3600" b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по состоянию на 01.11.2023 г.</a:t>
            </a:r>
            <a:endParaRPr lang="ru-RU" b="1" dirty="0">
              <a:solidFill>
                <a:srgbClr val="0808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120" y="450053"/>
            <a:ext cx="1039559" cy="107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39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501" y="141074"/>
            <a:ext cx="7498080" cy="81442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effectLst/>
                <a:latin typeface="Times New Roman"/>
              </a:rPr>
              <a:t>Информация о дебиторской задолженности  коммунальных </a:t>
            </a:r>
            <a:r>
              <a:rPr lang="ru-RU" sz="2000" b="1" dirty="0">
                <a:effectLst/>
                <a:latin typeface="Times New Roman"/>
              </a:rPr>
              <a:t>предприятий </a:t>
            </a:r>
            <a:r>
              <a:rPr lang="ru-RU" sz="2000" b="1" dirty="0" smtClean="0">
                <a:effectLst/>
                <a:latin typeface="Times New Roman"/>
              </a:rPr>
              <a:t>Верещагинского городского округа, тыс. руб.</a:t>
            </a:r>
            <a:endParaRPr lang="ru-RU" sz="20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4746369"/>
              </p:ext>
            </p:extLst>
          </p:nvPr>
        </p:nvGraphicFramePr>
        <p:xfrm>
          <a:off x="0" y="955497"/>
          <a:ext cx="4479533" cy="59025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0675421"/>
              </p:ext>
            </p:extLst>
          </p:nvPr>
        </p:nvGraphicFramePr>
        <p:xfrm>
          <a:off x="4445879" y="865632"/>
          <a:ext cx="4623371" cy="5845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2790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589" y="6801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effectLst/>
                <a:latin typeface="Times New Roman"/>
              </a:rPr>
              <a:t>Информация о кредиторской задолженности  коммунальных </a:t>
            </a:r>
            <a:r>
              <a:rPr lang="ru-RU" sz="2000" b="1" dirty="0">
                <a:effectLst/>
                <a:latin typeface="Times New Roman"/>
              </a:rPr>
              <a:t>предприятий </a:t>
            </a:r>
            <a:r>
              <a:rPr lang="ru-RU" sz="2000" b="1" dirty="0" smtClean="0">
                <a:effectLst/>
                <a:latin typeface="Times New Roman"/>
              </a:rPr>
              <a:t>Верещагинского городского округа, тыс. руб.</a:t>
            </a:r>
            <a:endParaRPr lang="ru-RU" sz="20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3051052"/>
              </p:ext>
            </p:extLst>
          </p:nvPr>
        </p:nvGraphicFramePr>
        <p:xfrm>
          <a:off x="41096" y="1211010"/>
          <a:ext cx="4479533" cy="575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9324664"/>
              </p:ext>
            </p:extLst>
          </p:nvPr>
        </p:nvGraphicFramePr>
        <p:xfrm>
          <a:off x="4520629" y="1067171"/>
          <a:ext cx="4623371" cy="55774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6187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659" y="1704109"/>
            <a:ext cx="8120744" cy="1413164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b="1" dirty="0">
                <a:solidFill>
                  <a:srgbClr val="0808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Начаты работы </a:t>
            </a:r>
            <a:r>
              <a:rPr lang="ru-RU" sz="2000" dirty="0">
                <a:solidFill>
                  <a:srgbClr val="0808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реконструкции объектов </a:t>
            </a:r>
            <a:r>
              <a:rPr lang="ru-RU" sz="2000" dirty="0" smtClean="0">
                <a:solidFill>
                  <a:srgbClr val="0808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теплоснабжения г</a:t>
            </a:r>
            <a:r>
              <a:rPr lang="ru-RU" sz="2000" dirty="0">
                <a:solidFill>
                  <a:srgbClr val="0808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Верещагино </a:t>
            </a:r>
            <a:r>
              <a:rPr lang="ru-RU" sz="2000" dirty="0" smtClean="0">
                <a:solidFill>
                  <a:srgbClr val="0808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i="1" dirty="0">
                <a:solidFill>
                  <a:srgbClr val="0808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Котельная № 1 и №</a:t>
            </a:r>
            <a:r>
              <a:rPr lang="ru-RU" sz="2000" b="1" i="1" dirty="0" smtClean="0">
                <a:solidFill>
                  <a:srgbClr val="0808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000" dirty="0" smtClean="0">
                <a:solidFill>
                  <a:srgbClr val="0808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и реконструкция </a:t>
            </a:r>
            <a:r>
              <a:rPr lang="ru-RU" sz="2000" dirty="0">
                <a:solidFill>
                  <a:srgbClr val="0808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тепловых </a:t>
            </a:r>
            <a:r>
              <a:rPr lang="ru-RU" sz="2000" dirty="0" smtClean="0">
                <a:solidFill>
                  <a:srgbClr val="0808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сетей. </a:t>
            </a:r>
            <a:r>
              <a:rPr lang="ru-RU" sz="2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br>
              <a:rPr lang="ru-RU" sz="2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solidFill>
                  <a:srgbClr val="0808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Окончательные работы по реконструкции планируется закончить в </a:t>
            </a:r>
            <a:r>
              <a:rPr lang="ru-RU" sz="2000" b="1" dirty="0" smtClean="0">
                <a:solidFill>
                  <a:srgbClr val="0808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2024 году.</a:t>
            </a:r>
            <a:endParaRPr lang="ru-RU" sz="2000" b="1" dirty="0">
              <a:solidFill>
                <a:srgbClr val="08080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659" y="3026594"/>
            <a:ext cx="81207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u="sng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Завершение реконструкции позволит: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</a:t>
            </a:r>
            <a:r>
              <a:rPr lang="ru-RU" sz="2000" i="1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устойчивое функционирование </a:t>
            </a:r>
            <a:r>
              <a:rPr lang="ru-RU" sz="2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 и бесперебойное осуществление теплоснабжения городского округа;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Обновить </a:t>
            </a:r>
            <a:r>
              <a:rPr lang="ru-RU" sz="2000" i="1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морально-устаревшее оборудование</a:t>
            </a:r>
            <a:r>
              <a:rPr lang="ru-RU" sz="2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новым и </a:t>
            </a:r>
            <a:r>
              <a:rPr lang="ru-RU" sz="2000" dirty="0" err="1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энергоэффективным</a:t>
            </a:r>
            <a:r>
              <a:rPr lang="ru-RU" sz="2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</a:t>
            </a:r>
            <a:r>
              <a:rPr lang="ru-RU" sz="2000" i="1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качественное предоставление услуг </a:t>
            </a:r>
            <a:r>
              <a:rPr lang="ru-RU" sz="2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населению;</a:t>
            </a:r>
            <a:endParaRPr lang="ru-RU" sz="20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программно-аппаратного комплекса обеспечения сбора технологических данных и контроля теплового баланса в ЖКХ («Умный город</a:t>
            </a:r>
            <a:r>
              <a:rPr lang="ru-RU" sz="2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  <a:endParaRPr lang="ru-RU" sz="20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257678" y="224550"/>
            <a:ext cx="4489518" cy="548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Autofit/>
          </a:bodyPr>
          <a:lstStyle>
            <a:lvl1pPr algn="r" defTabSz="410751">
              <a:defRPr sz="3100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defRPr>
            </a:lvl1pPr>
            <a:lvl2pPr indent="160729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indent="321457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indent="482186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indent="642915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indent="803643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indent="964372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indent="1125101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indent="1285829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marL="0" marR="0" lvl="0" indent="0" algn="ctr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23256" y="206576"/>
            <a:ext cx="74640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1075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Реконструкция объектов теплоснабжения Верещагинского городского </a:t>
            </a:r>
            <a:r>
              <a:rPr lang="ru-RU" sz="2800" b="1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округа </a:t>
            </a:r>
          </a:p>
          <a:p>
            <a:pPr lvl="0" algn="ctr" defTabSz="41075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г. Верещагино</a:t>
            </a:r>
            <a:endParaRPr lang="ru-RU" sz="2800" kern="0" dirty="0">
              <a:solidFill>
                <a:srgbClr val="080808"/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507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6536" y="206576"/>
            <a:ext cx="74640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1075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Реконструкция объектов теплоснабжения Верещагинского городского </a:t>
            </a:r>
            <a:r>
              <a:rPr lang="ru-RU" sz="2000" b="1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округа г. Верещагино</a:t>
            </a:r>
            <a:endParaRPr lang="ru-RU" sz="2000" kern="0" dirty="0">
              <a:solidFill>
                <a:srgbClr val="080808"/>
              </a:solidFill>
              <a:sym typeface="Arial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359" y="914462"/>
            <a:ext cx="6970212" cy="29563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359" y="3896653"/>
            <a:ext cx="6970212" cy="2974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84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1608" y="206576"/>
            <a:ext cx="74640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1075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Реконструкция объектов теплоснабжения Верещагинского городского </a:t>
            </a:r>
            <a:r>
              <a:rPr lang="ru-RU" sz="2000" b="1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округа г. Верещагино</a:t>
            </a:r>
            <a:endParaRPr lang="ru-RU" sz="2000" kern="0" dirty="0">
              <a:solidFill>
                <a:srgbClr val="080808"/>
              </a:solidFill>
              <a:sym typeface="Arial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694" y="914462"/>
            <a:ext cx="6825861" cy="29263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693" y="3942397"/>
            <a:ext cx="6825861" cy="291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64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920" y="176784"/>
            <a:ext cx="7498080" cy="1194816"/>
          </a:xfrm>
        </p:spPr>
        <p:txBody>
          <a:bodyPr>
            <a:normAutofit/>
          </a:bodyPr>
          <a:lstStyle/>
          <a:p>
            <a:pPr lvl="0" algn="ctr"/>
            <a:r>
              <a:rPr lang="ru-RU" sz="3100" b="1" dirty="0" smtClean="0">
                <a:solidFill>
                  <a:srgbClr val="0808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Качественное водоснабжение Верещагинского городского округа</a:t>
            </a:r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883920" y="1414272"/>
            <a:ext cx="3416808" cy="2365248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 fontAlgn="auto">
              <a:spcAft>
                <a:spcPts val="0"/>
              </a:spcAft>
              <a:buNone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сетей водопровода в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году:</a:t>
            </a:r>
          </a:p>
          <a:p>
            <a:pPr marL="82296" indent="0" algn="ctr" fontAlgn="auto">
              <a:spcAft>
                <a:spcPts val="0"/>
              </a:spcAft>
              <a:buFont typeface="Wingdings 2"/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п.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Зюкайка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ул. Ленина протяжённостью (1200 м);</a:t>
            </a:r>
          </a:p>
          <a:p>
            <a:pPr marL="82296" indent="0" algn="ctr" fontAlgn="auto">
              <a:spcAft>
                <a:spcPts val="0"/>
              </a:spcAft>
              <a:buFont typeface="Wingdings 2"/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п.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Путино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82296" indent="0" algn="ctr" fontAlgn="auto">
              <a:spcAft>
                <a:spcPts val="0"/>
              </a:spcAft>
              <a:buFont typeface="Wingdings 2"/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с. Вознесенское.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632960" y="1371600"/>
            <a:ext cx="3416808" cy="2767584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 fontAlgn="auto">
              <a:spcAft>
                <a:spcPts val="0"/>
              </a:spcAft>
              <a:buNone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сетей водопровода в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82296" indent="0" algn="ctr" fontAlgn="auto"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п.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Зюкайка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ул.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Тимирязева, Куйбышева, Пугачева и Горького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протяжённостью (1200 м);</a:t>
            </a:r>
          </a:p>
          <a:p>
            <a:pPr marL="82296" indent="0" algn="ctr" fontAlgn="auto"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д. Комары;</a:t>
            </a:r>
          </a:p>
          <a:p>
            <a:pPr marL="82296" indent="0" algn="ctr" fontAlgn="auto"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д.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Соколово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548" y="4395215"/>
            <a:ext cx="6592824" cy="187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61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00615" y="831273"/>
            <a:ext cx="7315200" cy="756458"/>
          </a:xfrm>
        </p:spPr>
        <p:txBody>
          <a:bodyPr>
            <a:noAutofit/>
          </a:bodyPr>
          <a:lstStyle/>
          <a:p>
            <a:pPr algn="ctr"/>
            <a:r>
              <a:rPr lang="ru-RU" sz="2400" b="1" u="sng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Текущее состояние и основные проблемы централизованных систем  теплоснабжения округа</a:t>
            </a:r>
            <a:endParaRPr lang="ru-RU" sz="2400" b="1" u="sng" dirty="0">
              <a:solidFill>
                <a:srgbClr val="080808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1000615" y="2059894"/>
            <a:ext cx="7498080" cy="35218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Высокий физический и моральный износ зданий и оборудования котельных , тепловых сетей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 Высокие потери тепла в сетях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Низкая эффективность вследствие использования паровых котлов в качестве водогрейных, наличие резерва мощности</a:t>
            </a:r>
          </a:p>
          <a:p>
            <a:pPr lvl="0">
              <a:buClr>
                <a:srgbClr val="3891A7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Дефицит денежных </a:t>
            </a:r>
            <a:r>
              <a:rPr lang="ru-RU" sz="2000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средств  предприятий </a:t>
            </a:r>
            <a:r>
              <a:rPr lang="ru-RU" sz="2000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текущий и капитальный ремонт, реконструкцию и модернизацию  объектов систем централизованного теплоснабжения округа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10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2584" y="1862088"/>
            <a:ext cx="7498080" cy="3873694"/>
          </a:xfrm>
        </p:spPr>
        <p:txBody>
          <a:bodyPr>
            <a:noAutofit/>
          </a:bodyPr>
          <a:lstStyle/>
          <a:p>
            <a:r>
              <a:rPr lang="ru-RU" sz="5400" b="1" dirty="0">
                <a:ln>
                  <a:noFill/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 окончен</a:t>
            </a:r>
            <a:r>
              <a:rPr lang="ru-RU" sz="5400" b="1" dirty="0" smtClean="0">
                <a:ln>
                  <a:noFill/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br>
              <a:rPr lang="ru-RU" sz="5400" b="1" dirty="0" smtClean="0">
                <a:ln>
                  <a:noFill/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5400" b="1" dirty="0">
                <a:ln>
                  <a:noFill/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b="1" dirty="0">
                <a:ln>
                  <a:noFill/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5400" b="1" dirty="0">
                <a:ln>
                  <a:noFill/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b="1" dirty="0">
                <a:ln>
                  <a:noFill/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главы администрации городского округа, </a:t>
            </a:r>
            <a:br>
              <a:rPr lang="ru-RU" sz="1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Управления жилищно-коммунального </a:t>
            </a:r>
            <a:br>
              <a:rPr lang="ru-RU" sz="1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хозяйства и инфраструктуры</a:t>
            </a:r>
            <a:br>
              <a:rPr lang="ru-RU" sz="1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Юрков Евгений Павлович</a:t>
            </a:r>
            <a:br>
              <a:rPr lang="ru-RU" sz="1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Тел. 8(34254) 33565</a:t>
            </a:r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979942" y="410966"/>
            <a:ext cx="7346448" cy="1146423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Проводимые организационные мероприятия </a:t>
            </a:r>
            <a:br>
              <a:rPr lang="ru-RU" sz="2000" b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по подготовке к отопительному периоду 2023-2024 гг.</a:t>
            </a: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4802272"/>
              </p:ext>
            </p:extLst>
          </p:nvPr>
        </p:nvGraphicFramePr>
        <p:xfrm>
          <a:off x="550592" y="1557389"/>
          <a:ext cx="7865240" cy="60812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14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214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222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9285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Планирование </a:t>
                      </a:r>
                      <a:r>
                        <a:rPr lang="ru-RU" sz="1400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выполнение предзимних</a:t>
                      </a:r>
                      <a:r>
                        <a:rPr lang="ru-RU" sz="1400" baseline="0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работ</a:t>
                      </a:r>
                      <a:endParaRPr lang="ru-RU" sz="1400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апрель-май</a:t>
                      </a:r>
                      <a:endParaRPr lang="ru-RU" sz="1400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390" marR="6439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Контроль за </a:t>
                      </a:r>
                      <a:r>
                        <a:rPr lang="ru-RU" sz="1400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ходом подготовки к </a:t>
                      </a: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ОЗП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мая – </a:t>
                      </a:r>
                      <a:r>
                        <a:rPr lang="ru-RU" sz="1400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</a:t>
                      </a: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сентября</a:t>
                      </a:r>
                      <a:endParaRPr lang="ru-RU" sz="1400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390" marR="6439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 готовности</a:t>
                      </a:r>
                      <a:r>
                        <a:rPr lang="ru-RU" sz="1400" baseline="0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ОЗП</a:t>
                      </a:r>
                      <a:endParaRPr lang="ru-RU" sz="1400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сентября – 15 ноября</a:t>
                      </a:r>
                      <a:endParaRPr lang="ru-RU" sz="1400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390" marR="6439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670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390" marR="6439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390" marR="6439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390" marR="6439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94658" y="2333530"/>
            <a:ext cx="2340000" cy="406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80808"/>
                </a:solidFill>
                <a:cs typeface="Times New Roman" panose="02020603050405020304" pitchFamily="18" charset="0"/>
              </a:rPr>
              <a:t>Подведение итогов ОЗП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3772" y="3015343"/>
            <a:ext cx="2340000" cy="164787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80808"/>
                </a:solidFill>
                <a:cs typeface="Times New Roman" panose="02020603050405020304" pitchFamily="18" charset="0"/>
              </a:rPr>
              <a:t>Составление планов-графиков МО по подготовке к ОЗП </a:t>
            </a:r>
          </a:p>
          <a:p>
            <a:pPr algn="ctr">
              <a:defRPr/>
            </a:pPr>
            <a:r>
              <a:rPr lang="ru-RU" b="1" dirty="0">
                <a:solidFill>
                  <a:srgbClr val="080808"/>
                </a:solidFill>
                <a:cs typeface="Times New Roman" panose="02020603050405020304" pitchFamily="18" charset="0"/>
              </a:rPr>
              <a:t>Согласование в Инспекции государственного </a:t>
            </a:r>
            <a:r>
              <a:rPr lang="ru-RU" b="1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жилищного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94517" y="5249808"/>
            <a:ext cx="2340000" cy="5588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80808"/>
                </a:solidFill>
                <a:cs typeface="Times New Roman" panose="02020603050405020304" pitchFamily="18" charset="0"/>
              </a:rPr>
              <a:t>Начало выполнения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предзимних </a:t>
            </a:r>
            <a:r>
              <a:rPr lang="ru-RU" b="1" dirty="0">
                <a:solidFill>
                  <a:srgbClr val="080808"/>
                </a:solidFill>
                <a:cs typeface="Times New Roman" panose="02020603050405020304" pitchFamily="18" charset="0"/>
              </a:rPr>
              <a:t>работ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1783505" y="2732314"/>
            <a:ext cx="269875" cy="271017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1774405" y="4659086"/>
            <a:ext cx="352144" cy="544285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52799" y="2351314"/>
            <a:ext cx="2340000" cy="8573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на </a:t>
            </a:r>
            <a:r>
              <a:rPr lang="ru-RU" b="1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комиссии </a:t>
            </a:r>
            <a:endParaRPr lang="ru-RU" b="1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080808"/>
                </a:solidFill>
                <a:cs typeface="Times New Roman" panose="02020603050405020304" pitchFamily="18" charset="0"/>
              </a:rPr>
              <a:t>ход подготовки к </a:t>
            </a:r>
            <a:r>
              <a:rPr lang="ru-RU" b="1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ОЗП, </a:t>
            </a:r>
            <a:r>
              <a:rPr lang="ru-RU" b="1" dirty="0">
                <a:solidFill>
                  <a:srgbClr val="080808"/>
                </a:solidFill>
                <a:cs typeface="Times New Roman" panose="02020603050405020304" pitchFamily="18" charset="0"/>
              </a:rPr>
              <a:t>выявление </a:t>
            </a:r>
            <a:r>
              <a:rPr lang="ru-RU" b="1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проблем в ходе подготовки</a:t>
            </a:r>
            <a:endParaRPr lang="ru-RU" b="1" dirty="0">
              <a:solidFill>
                <a:srgbClr val="080808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58054" y="3528474"/>
            <a:ext cx="2340000" cy="4556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Работа с  проблемными организациями</a:t>
            </a:r>
            <a:endParaRPr lang="ru-RU" b="1" dirty="0">
              <a:solidFill>
                <a:srgbClr val="080808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52649" y="4163669"/>
            <a:ext cx="2340000" cy="6844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80808"/>
                </a:solidFill>
                <a:cs typeface="Times New Roman" panose="02020603050405020304" pitchFamily="18" charset="0"/>
              </a:rPr>
              <a:t>Выявление локальных проблем, контроль за принятием мер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363311" y="5071509"/>
            <a:ext cx="2340000" cy="11568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Мониторинг подготовки объектов в соответствии с План-графиками и предоставления  </a:t>
            </a:r>
            <a:r>
              <a:rPr lang="ru-RU" b="1" dirty="0">
                <a:solidFill>
                  <a:srgbClr val="080808"/>
                </a:solidFill>
                <a:cs typeface="Times New Roman" panose="02020603050405020304" pitchFamily="18" charset="0"/>
              </a:rPr>
              <a:t>паспортов готовности объектов ЖКХ к ОЗП</a:t>
            </a:r>
          </a:p>
        </p:txBody>
      </p:sp>
      <p:sp>
        <p:nvSpPr>
          <p:cNvPr id="17" name="Стрелка вниз 16"/>
          <p:cNvSpPr/>
          <p:nvPr/>
        </p:nvSpPr>
        <p:spPr>
          <a:xfrm>
            <a:off x="4354356" y="3233058"/>
            <a:ext cx="269875" cy="254500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4349069" y="4003674"/>
            <a:ext cx="268287" cy="136525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4355944" y="4879648"/>
            <a:ext cx="268287" cy="191861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986390" y="2349546"/>
            <a:ext cx="2340000" cy="105768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80808"/>
                </a:solidFill>
                <a:cs typeface="Times New Roman" panose="02020603050405020304" pitchFamily="18" charset="0"/>
              </a:rPr>
              <a:t>Ежедневный мониторинг запуска котельных, подачи тепла на объекты социальной сферы и жилищного фонда</a:t>
            </a:r>
          </a:p>
        </p:txBody>
      </p:sp>
      <p:sp>
        <p:nvSpPr>
          <p:cNvPr id="21" name="Стрелка вниз 20"/>
          <p:cNvSpPr/>
          <p:nvPr/>
        </p:nvSpPr>
        <p:spPr>
          <a:xfrm>
            <a:off x="6945767" y="3418114"/>
            <a:ext cx="268287" cy="197819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990147" y="3647840"/>
            <a:ext cx="2340000" cy="11110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80808"/>
                </a:solidFill>
                <a:cs typeface="Times New Roman" panose="02020603050405020304" pitchFamily="18" charset="0"/>
              </a:rPr>
              <a:t>Выработка и принятие оперативных мер по устранению возникающих проблем</a:t>
            </a:r>
          </a:p>
        </p:txBody>
      </p:sp>
      <p:sp>
        <p:nvSpPr>
          <p:cNvPr id="23" name="Стрелка вниз 22"/>
          <p:cNvSpPr/>
          <p:nvPr/>
        </p:nvSpPr>
        <p:spPr>
          <a:xfrm>
            <a:off x="6921742" y="4767944"/>
            <a:ext cx="268287" cy="160338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004736" y="4975579"/>
            <a:ext cx="2340000" cy="8302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80808"/>
                </a:solidFill>
                <a:cs typeface="Times New Roman" panose="02020603050405020304" pitchFamily="18" charset="0"/>
              </a:rPr>
              <a:t>Защита и получение паспорта готовности муниципального образования </a:t>
            </a:r>
            <a:r>
              <a:rPr lang="ru-RU" b="1" dirty="0">
                <a:solidFill>
                  <a:srgbClr val="080808"/>
                </a:solidFill>
                <a:cs typeface="Times New Roman" panose="02020603050405020304" pitchFamily="18" charset="0"/>
              </a:rPr>
              <a:t>к ОЗП</a:t>
            </a: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2019236" y="-11010"/>
            <a:ext cx="4547578" cy="548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Autofit/>
          </a:bodyPr>
          <a:lstStyle>
            <a:lvl1pPr algn="r" defTabSz="410751">
              <a:defRPr sz="3100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defRPr>
            </a:lvl1pPr>
            <a:lvl2pPr indent="160729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indent="321457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indent="482186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indent="642915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indent="803643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indent="964372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indent="1125101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indent="1285829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marL="0" marR="0" lvl="0" indent="0" algn="r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lt"/>
              <a:cs typeface="Times New Roman" panose="02020603050405020304" pitchFamily="18" charset="0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154906" y="299628"/>
            <a:ext cx="6834188" cy="90437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Выполнение работ по основным показателям  подготовки  округа к ОЗП 2023-2024г.г.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1570186"/>
              </p:ext>
            </p:extLst>
          </p:nvPr>
        </p:nvGraphicFramePr>
        <p:xfrm>
          <a:off x="166255" y="1306286"/>
          <a:ext cx="8811490" cy="49203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330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305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6229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9653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7881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1721394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объектов</a:t>
                      </a:r>
                      <a:endParaRPr lang="ru-RU" sz="1600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Един.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изм.</a:t>
                      </a:r>
                      <a:endParaRPr lang="ru-RU" sz="1600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Плановое задание по подготовке</a:t>
                      </a: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Фактически выполнено</a:t>
                      </a:r>
                      <a:endParaRPr lang="ru-RU" sz="1600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Выполнение от планового задания %</a:t>
                      </a:r>
                      <a:endParaRPr lang="ru-RU" sz="1600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146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Жилищный фонд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МКД</a:t>
                      </a: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217*</a:t>
                      </a: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216*</a:t>
                      </a: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100*</a:t>
                      </a:r>
                    </a:p>
                  </a:txBody>
                  <a:tcPr marL="68585" marR="68585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3014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Котельные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r>
                        <a:rPr lang="ru-RU" sz="1800" b="1" dirty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</a:t>
                      </a: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</a:t>
                      </a: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97555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Тепловые сети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37,5</a:t>
                      </a: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37,5</a:t>
                      </a: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431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Водопроводные сети</a:t>
                      </a:r>
                      <a:endParaRPr lang="ru-RU" sz="1800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км</a:t>
                      </a: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234,2</a:t>
                      </a: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234,2</a:t>
                      </a: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67155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63301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Объекты социального назначения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ед.</a:t>
                      </a: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120</a:t>
                      </a: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120</a:t>
                      </a: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05015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80808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80808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0" y="25355"/>
            <a:ext cx="9144000" cy="548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Autofit/>
          </a:bodyPr>
          <a:lstStyle>
            <a:lvl1pPr algn="r" defTabSz="410751">
              <a:defRPr sz="3100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defRPr>
            </a:lvl1pPr>
            <a:lvl2pPr indent="160729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indent="321457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indent="482186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indent="642915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indent="803643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indent="964372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indent="1125101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indent="1285829" defTabSz="410751">
              <a:defRPr sz="5600">
                <a:solidFill>
                  <a:srgbClr val="525E6B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marL="0" marR="0" lvl="0" indent="0" algn="ctr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lt"/>
              <a:sym typeface="Arial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29354" y="5560476"/>
            <a:ext cx="7556278" cy="66615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*1 дом исключен,  К. Маркса, 6а в связи с расселением жильцов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6222" y="606713"/>
            <a:ext cx="3587578" cy="554736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27 октября 2023 года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Администрацией Верещагинского округа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 паспорт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готовности к отопительному сезону 2023/2024 годов</a:t>
            </a: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78" y="341698"/>
            <a:ext cx="4140682" cy="607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17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33134"/>
            <a:ext cx="7498080" cy="154197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возникшие при получении паспорта готовности к 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отопительному сезону </a:t>
            </a: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2023/2024 годов.</a:t>
            </a:r>
            <a:endParaRPr lang="ru-RU" sz="28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2584" y="1975104"/>
            <a:ext cx="7498080" cy="4261104"/>
          </a:xfrm>
        </p:spPr>
        <p:txBody>
          <a:bodyPr>
            <a:normAutofit fontScale="92500" lnSpcReduction="10000"/>
          </a:bodyPr>
          <a:lstStyle/>
          <a:p>
            <a:pPr marL="82296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При получении паспорта администрация Верещагинского городского округа столкнулась с рядом замечаний выявленных инспектором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Западно-Уральского управления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Ростехнадзора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проверки готовности у работе в осеннее-зимний период 2023-2024 годов котельных находящихся в концессии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ООО «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Двуречье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</a:p>
          <a:p>
            <a:pPr marL="82296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1) Не выполнен в установленные сроки допуск в эксплуатацию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газовой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котельной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наружного размещения в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 Ленино;</a:t>
            </a:r>
          </a:p>
          <a:p>
            <a:pPr marL="82296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2) Не проведены работы по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ремонту зданий котельных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испытанию и настройке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клапанов на давление срабатывания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82296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3) Оперативный персонал (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кочегары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не обеспечены спецодеждой необходимой им для осуществления работы.</a:t>
            </a:r>
          </a:p>
          <a:p>
            <a:pPr marL="82296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Замечания устранены в указанный срок!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87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89432" y="359982"/>
            <a:ext cx="7498080" cy="9811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при получении паспорта готовности к 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отопительному сезону 2023/2024 </a:t>
            </a: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годов.</a:t>
            </a:r>
            <a:endParaRPr lang="ru-RU" sz="28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789432" y="1463040"/>
            <a:ext cx="7498080" cy="5157216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При подготовки </a:t>
            </a:r>
            <a:r>
              <a:rPr lang="ru-RU" sz="1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паспортов готовности многоквартирных домов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в осеннее-зимний период 2023-2024 годов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расположенных на территории Верещагинского городского округа,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Инспекцией государственного жилищного надзора Пермского края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состоянию на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сентября 2023 года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(акт проверки от 18.09.2023), были не предъявлены два паспорта многоквартирных дома:</a:t>
            </a:r>
          </a:p>
          <a:p>
            <a:pPr marL="82296" indent="0" algn="just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1) г. Верещагино, ул. Пролетарская, 58 (</a:t>
            </a:r>
            <a:r>
              <a:rPr lang="ru-RU" sz="1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Непосредственное управление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82296" indent="0" algn="just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2) г. Верещагино, ул. Ленина, 42 (</a:t>
            </a:r>
            <a:r>
              <a:rPr lang="ru-RU" sz="1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ООО «Домоуправление»).</a:t>
            </a:r>
          </a:p>
          <a:p>
            <a:pPr marL="82296" indent="0" algn="just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При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повторной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проверке (акт от 22.09.2023) данные паспорта были приняты специалистом </a:t>
            </a:r>
            <a:r>
              <a:rPr lang="ru-RU" sz="1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Инспекции </a:t>
            </a:r>
            <a:r>
              <a:rPr lang="ru-RU" sz="1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жилищного </a:t>
            </a:r>
            <a:r>
              <a:rPr lang="ru-RU" sz="1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надзора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в свою очередь подтверждает готовность многоквартирных домов на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Верещагинского городского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к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работе в осеннее-зимний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2023-2024 годов. 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43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9388" y="-164591"/>
            <a:ext cx="7704667" cy="1981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Создание нормативных запасов резервного топлива на 01.11.2023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4363346"/>
              </p:ext>
            </p:extLst>
          </p:nvPr>
        </p:nvGraphicFramePr>
        <p:xfrm>
          <a:off x="976159" y="1646355"/>
          <a:ext cx="7012214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919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571" y="221406"/>
            <a:ext cx="8595359" cy="94688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Финансовые средства направленные на подготовку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 отопительному периоду 2023-2024 г.г.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8807598"/>
              </p:ext>
            </p:extLst>
          </p:nvPr>
        </p:nvGraphicFramePr>
        <p:xfrm>
          <a:off x="982663" y="2667000"/>
          <a:ext cx="7704137" cy="3332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022305926"/>
              </p:ext>
            </p:extLst>
          </p:nvPr>
        </p:nvGraphicFramePr>
        <p:xfrm>
          <a:off x="721338" y="986319"/>
          <a:ext cx="7758031" cy="61799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9986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6032" y="0"/>
            <a:ext cx="8595359" cy="644226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Финансовые средства направленные на подготовку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 отопительному периоду 2023-2024 г.г.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378682"/>
              </p:ext>
            </p:extLst>
          </p:nvPr>
        </p:nvGraphicFramePr>
        <p:xfrm>
          <a:off x="85344" y="611847"/>
          <a:ext cx="8973311" cy="62167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2608">
                  <a:extLst>
                    <a:ext uri="{9D8B030D-6E8A-4147-A177-3AD203B41FA5}">
                      <a16:colId xmlns="" xmlns:a16="http://schemas.microsoft.com/office/drawing/2014/main" val="532306119"/>
                    </a:ext>
                  </a:extLst>
                </a:gridCol>
                <a:gridCol w="1341120">
                  <a:extLst>
                    <a:ext uri="{9D8B030D-6E8A-4147-A177-3AD203B41FA5}">
                      <a16:colId xmlns="" xmlns:a16="http://schemas.microsoft.com/office/drawing/2014/main" val="590906110"/>
                    </a:ext>
                  </a:extLst>
                </a:gridCol>
                <a:gridCol w="1328928">
                  <a:extLst>
                    <a:ext uri="{9D8B030D-6E8A-4147-A177-3AD203B41FA5}">
                      <a16:colId xmlns="" xmlns:a16="http://schemas.microsoft.com/office/drawing/2014/main" val="3219356918"/>
                    </a:ext>
                  </a:extLst>
                </a:gridCol>
                <a:gridCol w="4474464">
                  <a:extLst>
                    <a:ext uri="{9D8B030D-6E8A-4147-A177-3AD203B41FA5}">
                      <a16:colId xmlns="" xmlns:a16="http://schemas.microsoft.com/office/drawing/2014/main" val="1819086488"/>
                    </a:ext>
                  </a:extLst>
                </a:gridCol>
                <a:gridCol w="804672">
                  <a:extLst>
                    <a:ext uri="{9D8B030D-6E8A-4147-A177-3AD203B41FA5}">
                      <a16:colId xmlns="" xmlns:a16="http://schemas.microsoft.com/office/drawing/2014/main" val="3966075514"/>
                    </a:ext>
                  </a:extLst>
                </a:gridCol>
                <a:gridCol w="731519">
                  <a:extLst>
                    <a:ext uri="{9D8B030D-6E8A-4147-A177-3AD203B41FA5}">
                      <a16:colId xmlns="" xmlns:a16="http://schemas.microsoft.com/office/drawing/2014/main" val="1421687064"/>
                    </a:ext>
                  </a:extLst>
                </a:gridCol>
              </a:tblGrid>
              <a:tr h="4864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Статья расходов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работ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Средства, тыс. руб.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стоимость, тыс. руб.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extLst>
                  <a:ext uri="{0D108BD9-81ED-4DB2-BD59-A6C34878D82A}">
                    <a16:rowId xmlns="" xmlns:a16="http://schemas.microsoft.com/office/drawing/2014/main" val="1027087658"/>
                  </a:ext>
                </a:extLst>
              </a:tr>
              <a:tr h="79822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МУП "</a:t>
                      </a:r>
                      <a:r>
                        <a:rPr lang="ru-RU" sz="105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Зюкайка</a:t>
                      </a: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ЖКХ"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Теплоснабжение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Весенняя и осенняя опрессовка системы отопления, ремонт аварийных</a:t>
                      </a:r>
                      <a:b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участков системы теплоснабжение, восстановление резервного</a:t>
                      </a:r>
                      <a:b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электрического питания на котельную, ремонт котлов, утепление</a:t>
                      </a:r>
                      <a:b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теплотрассы.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730,90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1033,30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extLst>
                  <a:ext uri="{0D108BD9-81ED-4DB2-BD59-A6C34878D82A}">
                    <a16:rowId xmlns="" xmlns:a16="http://schemas.microsoft.com/office/drawing/2014/main" val="1953722283"/>
                  </a:ext>
                </a:extLst>
              </a:tr>
              <a:tr h="877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Водоснабжение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проблемных сетей водоснабжения, утепление водонапорных башен,</a:t>
                      </a:r>
                      <a:b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техническое обслуживание средств измерения подъема воды и иного</a:t>
                      </a:r>
                      <a:b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электрического оборудования, весенняя и осенняя поверка системы</a:t>
                      </a:r>
                      <a:b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противопожарного водоснабжения.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253,20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68777973"/>
                  </a:ext>
                </a:extLst>
              </a:tr>
              <a:tr h="4805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Канализация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Техническое обслуживание электрического оборудования, очистка</a:t>
                      </a:r>
                      <a:b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канализационных колодцев, пробивка и очистка канализационных систем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49,20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39162540"/>
                  </a:ext>
                </a:extLst>
              </a:tr>
              <a:tr h="19852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МУП "КЖКХ" с. Сепыч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Теплоснабжение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оборудования котельной и котла "Универсал-5" и "КЧМ-5"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200,00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2849,9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extLst>
                  <a:ext uri="{0D108BD9-81ED-4DB2-BD59-A6C34878D82A}">
                    <a16:rowId xmlns="" xmlns:a16="http://schemas.microsoft.com/office/drawing/2014/main" val="372687050"/>
                  </a:ext>
                </a:extLst>
              </a:tr>
              <a:tr h="4011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Водоснабжение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и обслуживание </a:t>
                      </a:r>
                      <a:r>
                        <a:rPr lang="ru-RU" sz="105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водонопорных</a:t>
                      </a: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башен                              </a:t>
                      </a:r>
                      <a:r>
                        <a:rPr lang="ru-RU" sz="105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</a:t>
                      </a: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 .</a:t>
                      </a:r>
                      <a:r>
                        <a:rPr lang="ru-RU" sz="105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Артошичи</a:t>
                      </a: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д. </a:t>
                      </a:r>
                      <a:r>
                        <a:rPr lang="ru-RU" sz="105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Кривчаны</a:t>
                      </a: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д .</a:t>
                      </a:r>
                      <a:r>
                        <a:rPr lang="ru-RU" sz="105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Егорово</a:t>
                      </a: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д. Заполье</a:t>
                      </a:r>
                      <a:r>
                        <a:rPr lang="ru-RU" sz="105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</a:t>
                      </a: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Бородулино.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110,00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45704420"/>
                  </a:ext>
                </a:extLst>
              </a:tr>
              <a:tr h="1638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Монтад</a:t>
                      </a: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насосов  3 скважин д. </a:t>
                      </a:r>
                      <a:r>
                        <a:rPr lang="ru-RU" sz="105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Кривчаны</a:t>
                      </a: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с. </a:t>
                      </a:r>
                      <a:r>
                        <a:rPr lang="ru-RU" sz="105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Сепыч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158,00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16066908"/>
                  </a:ext>
                </a:extLst>
              </a:tr>
              <a:tr h="1902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Оборудование пожарного гидранта п. Бородулино, ул. Мира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594,80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03847803"/>
                  </a:ext>
                </a:extLst>
              </a:tr>
              <a:tr h="3251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водопроводных сетей п. Бородулино, с. </a:t>
                      </a:r>
                      <a:r>
                        <a:rPr lang="ru-RU" sz="105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Сепыч</a:t>
                      </a: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д. </a:t>
                      </a:r>
                      <a:r>
                        <a:rPr lang="ru-RU" sz="105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Кривчаны</a:t>
                      </a: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05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д </a:t>
                      </a: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05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Соколово</a:t>
                      </a: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(устранение протечек и порывов)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1987,10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37756477"/>
                  </a:ext>
                </a:extLst>
              </a:tr>
              <a:tr h="22747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МУП "Водоканал"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Водоснабжение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Замена люков </a:t>
                      </a:r>
                      <a:r>
                        <a:rPr lang="ru-RU" sz="105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ул.Советская</a:t>
                      </a: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С. Разина, г .Верещагино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1069,6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extLst>
                  <a:ext uri="{0D108BD9-81ED-4DB2-BD59-A6C34878D82A}">
                    <a16:rowId xmlns="" xmlns:a16="http://schemas.microsoft.com/office/drawing/2014/main" val="2396532681"/>
                  </a:ext>
                </a:extLst>
              </a:tr>
              <a:tr h="227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асфальтного покрытия г. Верещагино, ул. Пролетарская, 56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65370530"/>
                  </a:ext>
                </a:extLst>
              </a:tr>
              <a:tr h="3194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Ремонты водопроводов </a:t>
                      </a:r>
                      <a:r>
                        <a:rPr lang="ru-RU" sz="105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Бородульский</a:t>
                      </a:r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Вознесенский и Верещагинский участки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950,60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72023003"/>
                  </a:ext>
                </a:extLst>
              </a:tr>
              <a:tr h="3194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МУП "Тепловые сети"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Теплоснабжение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Подгоовка котельных и тепловых сетей к ОЗП, ремонты тепловых сетей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3950,60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3950,6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extLst>
                  <a:ext uri="{0D108BD9-81ED-4DB2-BD59-A6C34878D82A}">
                    <a16:rowId xmlns="" xmlns:a16="http://schemas.microsoft.com/office/drawing/2014/main" val="1562003518"/>
                  </a:ext>
                </a:extLst>
              </a:tr>
              <a:tr h="2150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МКУ "ХЭГ"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Теплоснабжение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Подготовка котельных, сетей и зданий (сооружений) к ОЗП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74,30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74,3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extLst>
                  <a:ext uri="{0D108BD9-81ED-4DB2-BD59-A6C34878D82A}">
                    <a16:rowId xmlns="" xmlns:a16="http://schemas.microsoft.com/office/drawing/2014/main" val="902544440"/>
                  </a:ext>
                </a:extLst>
              </a:tr>
              <a:tr h="163845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Бюджетные стредства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Водоснабжение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водопровода с. Сепыч ул. Лесная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700,00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10522,9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extLst>
                  <a:ext uri="{0D108BD9-81ED-4DB2-BD59-A6C34878D82A}">
                    <a16:rowId xmlns="" xmlns:a16="http://schemas.microsoft.com/office/drawing/2014/main" val="4106444827"/>
                  </a:ext>
                </a:extLst>
              </a:tr>
              <a:tr h="1638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Благоустройство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Замена опор УО по ул. Ленина, г .Верещагино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136,30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19520950"/>
                  </a:ext>
                </a:extLst>
              </a:tr>
              <a:tr h="1638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и замена сетей наружного освещения (КРСТ)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362,40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15869435"/>
                  </a:ext>
                </a:extLst>
              </a:tr>
              <a:tr h="1638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Теплоснабжение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Реконструкция тепловых сетей и котельных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7966,70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19965011"/>
                  </a:ext>
                </a:extLst>
              </a:tr>
              <a:tr h="1638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Прочее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Проверка вентканалов и дымоходов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43,90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7782915"/>
                  </a:ext>
                </a:extLst>
              </a:tr>
              <a:tr h="1638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Возмещение по ТЭРам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1313,60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1" marR="2411" marT="241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64310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38328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23778</TotalTime>
  <Words>846</Words>
  <Application>Microsoft Office PowerPoint</Application>
  <PresentationFormat>Экран (4:3)</PresentationFormat>
  <Paragraphs>232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Arial Black</vt:lpstr>
      <vt:lpstr>Calibri</vt:lpstr>
      <vt:lpstr>Corbel</vt:lpstr>
      <vt:lpstr>Tahoma</vt:lpstr>
      <vt:lpstr>Times New Roman</vt:lpstr>
      <vt:lpstr>Wingdings</vt:lpstr>
      <vt:lpstr>Wingdings 2</vt:lpstr>
      <vt:lpstr>Параллакс</vt:lpstr>
      <vt:lpstr>Подготовка объектов жилищно-коммунального хозяйства и социальной сферы Верещагинского городского округа к  отопительному периоду 2023-2024 годов по состоянию на 01.11.2023 г.</vt:lpstr>
      <vt:lpstr>Проводимые организационные мероприятия  по подготовке к отопительному периоду 2023-2024 гг.</vt:lpstr>
      <vt:lpstr>Выполнение работ по основным показателям  подготовки  округа к ОЗП 2023-2024г.г.</vt:lpstr>
      <vt:lpstr>27 октября 2023 года Администрацией Верещагинского округа получен паспорт готовности к отопительному сезону 2023/2024 годов</vt:lpstr>
      <vt:lpstr>Проблемы возникшие при получении паспорта готовности к отопительному сезону  2023/2024 годов.</vt:lpstr>
      <vt:lpstr>Проблемы при получении паспорта готовности к отопительному сезону 2023/2024 годов.</vt:lpstr>
      <vt:lpstr>Создание нормативных запасов резервного топлива на 01.11.2023</vt:lpstr>
      <vt:lpstr>Финансовые средства направленные на подготовку  к отопительному периоду 2023-2024 г.г.  </vt:lpstr>
      <vt:lpstr>Финансовые средства направленные на подготовку  к отопительному периоду 2023-2024 г.г. </vt:lpstr>
      <vt:lpstr>Информация о дебиторской задолженности  коммунальных предприятий Верещагинского городского округа, тыс. руб.</vt:lpstr>
      <vt:lpstr>Информация о кредиторской задолженности  коммунальных предприятий Верещагинского городского округа, тыс. руб.</vt:lpstr>
      <vt:lpstr>– Начаты работы по реконструкции объектов системы теплоснабжения г. Верещагино (Котельная № 1 и №7) и реконструкция тепловых сетей.                        – Окончательные работы по реконструкции планируется закончить в 2024 году.</vt:lpstr>
      <vt:lpstr>Презентация PowerPoint</vt:lpstr>
      <vt:lpstr>Презентация PowerPoint</vt:lpstr>
      <vt:lpstr>Качественное водоснабжение Верещагинского городского округа</vt:lpstr>
      <vt:lpstr>Текущее состояние и основные проблемы централизованных систем  теплоснабжения округа</vt:lpstr>
      <vt:lpstr>Доклад окончен!   Заместитель главы администрации городского округа,  начальник Управления жилищно-коммунального  хозяйства и инфраструктуры  Юрков Евгений Павлович Тел. 8(34254) 33565 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</dc:title>
  <dc:creator>Arseny</dc:creator>
  <cp:lastModifiedBy>user</cp:lastModifiedBy>
  <cp:revision>1856</cp:revision>
  <cp:lastPrinted>2023-11-24T09:27:43Z</cp:lastPrinted>
  <dcterms:created xsi:type="dcterms:W3CDTF">2003-10-12T06:16:32Z</dcterms:created>
  <dcterms:modified xsi:type="dcterms:W3CDTF">2023-11-24T09:28:12Z</dcterms:modified>
</cp:coreProperties>
</file>